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1.xml" ContentType="application/vnd.openxmlformats-officedocument.theme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0"/>
  </p:notesMasterIdLst>
  <p:sldIdLst>
    <p:sldId id="256" r:id="rId16"/>
    <p:sldId id="266" r:id="rId17"/>
    <p:sldId id="262" r:id="rId18"/>
    <p:sldId id="306" r:id="rId19"/>
    <p:sldId id="307" r:id="rId20"/>
    <p:sldId id="305" r:id="rId21"/>
    <p:sldId id="318" r:id="rId22"/>
    <p:sldId id="357" r:id="rId23"/>
    <p:sldId id="363" r:id="rId24"/>
    <p:sldId id="358" r:id="rId25"/>
    <p:sldId id="330" r:id="rId26"/>
    <p:sldId id="362" r:id="rId27"/>
    <p:sldId id="332" r:id="rId28"/>
    <p:sldId id="25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65611" autoAdjust="0"/>
  </p:normalViewPr>
  <p:slideViewPr>
    <p:cSldViewPr snapToGrid="0" snapToObjects="1">
      <p:cViewPr varScale="1">
        <p:scale>
          <a:sx n="97" d="100"/>
          <a:sy n="97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19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plainshell.com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20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Distro Watch: https://www.distrowatch.com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20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Distro Test: https://distrotest.net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20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AWS: https://aws.amazon.com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20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Examples: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If an objective has a weight of 3, there will be 3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sz="1200" dirty="0">
                <a:solidFill>
                  <a:schemeClr val="tx2"/>
                </a:solidFill>
              </a:rPr>
              <a:t>• Dr. Galliano’s </a:t>
            </a:r>
            <a:r>
              <a:rPr lang="en-US" sz="1200" dirty="0" err="1">
                <a:solidFill>
                  <a:schemeClr val="tx2"/>
                </a:solidFill>
              </a:rPr>
              <a:t>Github</a:t>
            </a:r>
            <a:r>
              <a:rPr lang="en-US" sz="1200" dirty="0">
                <a:solidFill>
                  <a:schemeClr val="tx2"/>
                </a:solidFill>
              </a:rPr>
              <a:t> repo (study guide, </a:t>
            </a:r>
            <a:r>
              <a:rPr lang="en-US" sz="1200" dirty="0" err="1">
                <a:solidFill>
                  <a:schemeClr val="tx2"/>
                </a:solidFill>
              </a:rPr>
              <a:t>cheatsheets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slidedecks</a:t>
            </a:r>
            <a:r>
              <a:rPr lang="en-US" sz="1200" dirty="0">
                <a:solidFill>
                  <a:schemeClr val="tx2"/>
                </a:solidFill>
              </a:rPr>
              <a:t>, etc. at </a:t>
            </a: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https://github.com/g33k247/851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‘1’, you will see 1 question on this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3047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The major advantages of Linux over any proprietary embedded software include cross vendor platform compatibility, development, support and no license fees.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0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343879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4CD9A-0FBC-4DD8-8587-0CF32959B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62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  <p:sldLayoutId id="214748372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1.1 Linux Evolution and Popular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November 21,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computing solutions and cloud integrating services for your business">
            <a:extLst>
              <a:ext uri="{FF2B5EF4-FFF2-40B4-BE49-F238E27FC236}">
                <a16:creationId xmlns:a16="http://schemas.microsoft.com/office/drawing/2014/main" id="{359C2C65-61E0-4008-B7E0-5BEEFFA7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731"/>
            <a:ext cx="5795876" cy="404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in the Cloud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000320"/>
            <a:ext cx="9157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CBTnuggets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“Why Linux Runs 90 Percent Of The Public Cloud Workload,” CBT Nuggets Blog, 10-Aug-2018. [Online]. Available: https://www.cbtnuggets.com/blog/certifications/open-source/why-linux-runs-90-percent-of-the-public-cloud-workload. [Accessed: 21-Nov-2021].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1EFCF-3E3C-44EA-869B-DF480D7F0B15}"/>
              </a:ext>
            </a:extLst>
          </p:cNvPr>
          <p:cNvSpPr txBox="1"/>
          <p:nvPr/>
        </p:nvSpPr>
        <p:spPr>
          <a:xfrm>
            <a:off x="632630" y="1038111"/>
            <a:ext cx="60339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Linux offered as part of Infrastructure as a Service (IaaS)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IaaS instances are virtual machines that are provisioned within minutes in the cloud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Cloud providers offer various images containing ready to run many Linux distros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2C07B-4829-46F8-B5F6-C39F5965A690}"/>
              </a:ext>
            </a:extLst>
          </p:cNvPr>
          <p:cNvSpPr txBox="1"/>
          <p:nvPr/>
        </p:nvSpPr>
        <p:spPr>
          <a:xfrm>
            <a:off x="7028121" y="4159937"/>
            <a:ext cx="4203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B27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“As of 2017, Linux was running 90 percent of the public cloud workload.” [8]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485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331E7-6537-4491-A6F3-4B2AC93B7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9260-7527-4B73-8380-3031A599EB9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7600" y="5275386"/>
            <a:ext cx="1219200" cy="510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C3AE7-48E8-4E06-8A23-20ECE595536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A4B73-8A34-4E3A-8538-AD1FE059420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 dirty="0">
                <a:solidFill>
                  <a:srgbClr val="5B5B5B"/>
                </a:solidFill>
              </a:rPr>
              <a:t>Join at slido.com</a:t>
            </a:r>
            <a:br>
              <a:rPr lang="da-DK" sz="3600" b="1" dirty="0">
                <a:solidFill>
                  <a:srgbClr val="5B5B5B"/>
                </a:solidFill>
              </a:rPr>
            </a:br>
            <a:r>
              <a:rPr lang="da-DK" sz="3600" b="1" dirty="0">
                <a:solidFill>
                  <a:srgbClr val="5B5B5B"/>
                </a:solidFill>
              </a:rPr>
              <a:t># 039723</a:t>
            </a:r>
            <a:endParaRPr lang="en-US" sz="3600" b="1" dirty="0">
              <a:solidFill>
                <a:srgbClr val="5B5B5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98B44-1ECA-4040-82D7-26EAD9E6372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7F9F15-1CAD-48BA-ACA8-7EEF986B1D1E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6490355" cy="6824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Exam Practice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52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10556078" cy="355675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  <a:endParaRPr lang="en-US" sz="24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2265CF-5F5B-4348-A0CF-B6AA8CA824E1}"/>
              </a:ext>
            </a:extLst>
          </p:cNvPr>
          <p:cNvSpPr/>
          <p:nvPr/>
        </p:nvSpPr>
        <p:spPr>
          <a:xfrm>
            <a:off x="2574808" y="431679"/>
            <a:ext cx="2663190" cy="2628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890469"/>
            <a:ext cx="5716586" cy="45108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2 (2 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Knowledge of Linux development and major distros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Distributions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Embedded Systems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Linux in the Cloud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Debian, Ubuntu (LTS), CentOS, openSUSE, Red Hat, SUSE, Linux Mint, Scientific Linux, Raspberry Pi, Raspbian, Android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132880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929EAA-AA57-40E4-8DEF-B8180F1B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0" y="1725650"/>
            <a:ext cx="3573425" cy="357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7" y="263455"/>
            <a:ext cx="6029323" cy="9176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1.1 Linux Evolution and Popular Operating Systems [6]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C8C8-7655-441D-8F63-D84E65D9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1.1 Linux Evolution and Popular Operating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84E1D-8AF9-4821-A7AF-9F2A9B14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1991 &#10;1992 &#10;1993 &#10;Slackware &#10;rasil &#10;LST &#10;1994 &#10;S.u.S.E &#10;1995 &#10;1996 &#10;Caldera &#10;1997 &#10;1998 &#10;Stam &#10;1999 &#10;Linux distro &#10;timeline &#10;Wrsion 7.2 by NPIJ (nonplusx@gmail.com) &#10;For the latest version. visit kde.files.org &#10;Feel tree to modify and spread. Mail me for &#10;updates. corrections and source flw/zf files &#10;Based on •Linea del tiempo Distribuciones &#10;Linux&quot; by A Sandoval (microteknologias.cl) &#10;Additional info: d•strowatchxom/wikipedia.org &#10;2000 &#10;Libr anet &#10;Storm &#10;Vector &#10;Enoch &#10;2001 &#10;Astaro &#10;Sorcerer &#10;CRUX &#10;2002 &#10;Lindows &#10;LinEx &#10;Xandros &#10;Puppy &#10;Source Ma &#10;Lunar &#10;Gent00 &#10;GNU/Linux &#10;TAMU &#10;MCC Interim &#10;Y &#10;2003 &#10;KNOPPI &#10;Yo &#10;Ark &#10;Co nectiva &#10;Ma &#10;ra e &#10;Rock Linux &#10;Linux From Scratch &#10;ne:bolic &#10;RedrnorA.• &#10;oris• &#10;Virtual ">
            <a:extLst>
              <a:ext uri="{FF2B5EF4-FFF2-40B4-BE49-F238E27FC236}">
                <a16:creationId xmlns:a16="http://schemas.microsoft.com/office/drawing/2014/main" id="{B517E8F7-3DFD-4F64-9981-0CCCD6FB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896196-1824-4F3B-AD32-BC9D532E7070}"/>
              </a:ext>
            </a:extLst>
          </p:cNvPr>
          <p:cNvSpPr/>
          <p:nvPr/>
        </p:nvSpPr>
        <p:spPr>
          <a:xfrm>
            <a:off x="2047876" y="365760"/>
            <a:ext cx="9605296" cy="19146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DEBIAN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ECD2D-4FCB-4F0A-A21E-8B9E622AC4FC}"/>
              </a:ext>
            </a:extLst>
          </p:cNvPr>
          <p:cNvSpPr/>
          <p:nvPr/>
        </p:nvSpPr>
        <p:spPr>
          <a:xfrm>
            <a:off x="2119563" y="5176587"/>
            <a:ext cx="9533608" cy="4476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RED HAT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A6138-9521-4B82-8653-45EEBBE5A001}"/>
              </a:ext>
            </a:extLst>
          </p:cNvPr>
          <p:cNvSpPr/>
          <p:nvPr/>
        </p:nvSpPr>
        <p:spPr>
          <a:xfrm>
            <a:off x="979293" y="2896584"/>
            <a:ext cx="10673878" cy="55798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SLACKWARE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EADF3B-C927-48E7-881C-B9144E584C88}"/>
              </a:ext>
            </a:extLst>
          </p:cNvPr>
          <p:cNvSpPr/>
          <p:nvPr/>
        </p:nvSpPr>
        <p:spPr>
          <a:xfrm>
            <a:off x="7800974" y="3823072"/>
            <a:ext cx="3852197" cy="55798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708A3-4694-412C-8362-D95893975941}"/>
              </a:ext>
            </a:extLst>
          </p:cNvPr>
          <p:cNvSpPr txBox="1"/>
          <p:nvPr/>
        </p:nvSpPr>
        <p:spPr>
          <a:xfrm>
            <a:off x="44830" y="5806666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[8] A. Lundqvist, D.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Rodic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Mustafa, M.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Herdiansyah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F. 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Loli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“GNU/Linux Distributions Timeline v20.10,” Wikipedia, 25-Oct-2020.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https://upload.wikimedia.org/wikipedia/commons/1/1b/Linux_Distribution_Timeline.svg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  <a:p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 Distributions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7A4F0-FDD7-49EE-8233-8E7949CC0946}"/>
              </a:ext>
            </a:extLst>
          </p:cNvPr>
          <p:cNvSpPr txBox="1"/>
          <p:nvPr/>
        </p:nvSpPr>
        <p:spPr>
          <a:xfrm>
            <a:off x="163176" y="886953"/>
            <a:ext cx="6737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430A3CF0-ECD6-4FB8-9CE1-49DBC90C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555143"/>
              </p:ext>
            </p:extLst>
          </p:nvPr>
        </p:nvGraphicFramePr>
        <p:xfrm>
          <a:off x="5864365" y="1140553"/>
          <a:ext cx="5792459" cy="24976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4959">
                  <a:extLst>
                    <a:ext uri="{9D8B030D-6E8A-4147-A177-3AD203B41FA5}">
                      <a16:colId xmlns:a16="http://schemas.microsoft.com/office/drawing/2014/main" val="3056644546"/>
                    </a:ext>
                  </a:extLst>
                </a:gridCol>
                <a:gridCol w="4237500">
                  <a:extLst>
                    <a:ext uri="{9D8B030D-6E8A-4147-A177-3AD203B41FA5}">
                      <a16:colId xmlns:a16="http://schemas.microsoft.com/office/drawing/2014/main" val="223659222"/>
                    </a:ext>
                  </a:extLst>
                </a:gridCol>
              </a:tblGrid>
              <a:tr h="57741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Distros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770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Debian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Debian</a:t>
                      </a: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Mint, </a:t>
                      </a: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Ubuntu (LTS)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6372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</a:t>
                      </a: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CentOS</a:t>
                      </a: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Oracle Linux, Scientific Linux, Fedora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4650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Slackware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openSUSE, </a:t>
                      </a: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4273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7D867B-8CF7-47D8-B3F9-E4D0C7E6FB42}"/>
              </a:ext>
            </a:extLst>
          </p:cNvPr>
          <p:cNvSpPr txBox="1"/>
          <p:nvPr/>
        </p:nvSpPr>
        <p:spPr>
          <a:xfrm>
            <a:off x="577702" y="1029832"/>
            <a:ext cx="551829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Bundle 3 components:</a:t>
            </a:r>
          </a:p>
          <a:p>
            <a:pPr marL="690563" lvl="2" indent="-233363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Linux kernel</a:t>
            </a:r>
          </a:p>
          <a:p>
            <a:pPr marL="690563" lvl="2" indent="-2333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GNU system utilities</a:t>
            </a:r>
          </a:p>
          <a:p>
            <a:pPr marL="690563" lvl="2" indent="-2333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software applications</a:t>
            </a:r>
          </a:p>
          <a:p>
            <a:pPr marL="233363" indent="-2333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8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aintained by a company or user community</a:t>
            </a:r>
          </a:p>
          <a:p>
            <a:pPr marL="233363" indent="-2333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 specific &amp; </a:t>
            </a:r>
            <a:r>
              <a:rPr lang="en-US" sz="28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Family oriented</a:t>
            </a:r>
          </a:p>
          <a:p>
            <a:pPr marL="233363" indent="-2333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Lifecycles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C3158-0143-4F3A-B531-34143A08D774}"/>
              </a:ext>
            </a:extLst>
          </p:cNvPr>
          <p:cNvSpPr txBox="1"/>
          <p:nvPr/>
        </p:nvSpPr>
        <p:spPr>
          <a:xfrm>
            <a:off x="7439003" y="3707868"/>
            <a:ext cx="4217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Note: Underlining indicates Enterprise-grade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32AF-132C-4649-8806-7B23D5C8CA37}"/>
              </a:ext>
            </a:extLst>
          </p:cNvPr>
          <p:cNvSpPr txBox="1"/>
          <p:nvPr/>
        </p:nvSpPr>
        <p:spPr>
          <a:xfrm>
            <a:off x="577704" y="4897263"/>
            <a:ext cx="9289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Considerations: cost, performance, scalability, stability, and  hardware demand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2074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55F5-A462-4B9C-A3AC-140602B1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B4A91-F0A4-4C0E-9C03-14E166EA1AEF}"/>
              </a:ext>
            </a:extLst>
          </p:cNvPr>
          <p:cNvSpPr txBox="1"/>
          <p:nvPr/>
        </p:nvSpPr>
        <p:spPr>
          <a:xfrm>
            <a:off x="589127" y="1140249"/>
            <a:ext cx="64389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 Hardware/software designed to function as part of a larger system</a:t>
            </a:r>
          </a:p>
          <a:p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Typically used to control other devices</a:t>
            </a:r>
          </a:p>
          <a:p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</a:t>
            </a:r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utomotive, home, medical, and smart devices</a:t>
            </a:r>
          </a:p>
          <a:p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• Run on a Linux kernel-based operating system</a:t>
            </a:r>
          </a:p>
          <a:p>
            <a:r>
              <a:rPr lang="en-US" sz="2400" dirty="0">
                <a:solidFill>
                  <a:srgbClr val="2224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Android used on mobile phones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4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Raspbian used on the Raspberry Pi</a:t>
            </a:r>
          </a:p>
          <a:p>
            <a:endParaRPr lang="en-US" sz="28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embedded operating system">
            <a:extLst>
              <a:ext uri="{FF2B5EF4-FFF2-40B4-BE49-F238E27FC236}">
                <a16:creationId xmlns:a16="http://schemas.microsoft.com/office/drawing/2014/main" id="{41769A6C-5CAC-4354-88FA-29A1070A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73" y="600983"/>
            <a:ext cx="3560188" cy="27057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89CAA40-CAE7-4B11-AB43-8301333DB1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1"/>
            <a:ext cx="7808500" cy="999460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Linux Systems [7]</a:t>
            </a:r>
          </a:p>
        </p:txBody>
      </p:sp>
    </p:spTree>
    <p:extLst>
      <p:ext uri="{BB962C8B-B14F-4D97-AF65-F5344CB8AC3E}">
        <p14:creationId xmlns:p14="http://schemas.microsoft.com/office/powerpoint/2010/main" val="140195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b2088182-d289-4719-9e58-28f8666ba0a6"/>
  <p:tag name="SLIDO_EVENT_SECTION_UUID" val="84d2034f-4efa-4b35-8812-ec71d04793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Y4MTY2NDl9"/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28969</TotalTime>
  <Words>1300</Words>
  <Application>Microsoft Office PowerPoint</Application>
  <PresentationFormat>Widescreen</PresentationFormat>
  <Paragraphs>175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Arial</vt:lpstr>
      <vt:lpstr>Calibri</vt:lpstr>
      <vt:lpstr>open sans</vt:lpstr>
      <vt:lpstr>Wingdings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1.1 Linux Evolution and Popular Operating Systems</vt:lpstr>
      <vt:lpstr>PowerPoint Presentation</vt:lpstr>
      <vt:lpstr>About the Linux Essentials v1.6 [1] </vt:lpstr>
      <vt:lpstr>LPI Exam Re-Take Policy [4]</vt:lpstr>
      <vt:lpstr>Exam Topics/Weightings</vt:lpstr>
      <vt:lpstr>1.1 Linux Evolution and Popular Operating Systems [6]</vt:lpstr>
      <vt:lpstr>1.1 Linux Evolution and Popular Operating Systems</vt:lpstr>
      <vt:lpstr> Linux Distributions [7]</vt:lpstr>
      <vt:lpstr> Embedded Linux Systems [7]</vt:lpstr>
      <vt:lpstr> Linux in the Cloud [7]</vt:lpstr>
      <vt:lpstr>PowerPoint Presentation</vt:lpstr>
      <vt:lpstr>PowerPoint Presentation</vt:lpstr>
      <vt:lpstr>PowerPoint Presentation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376</cp:revision>
  <dcterms:created xsi:type="dcterms:W3CDTF">2021-06-27T13:01:38Z</dcterms:created>
  <dcterms:modified xsi:type="dcterms:W3CDTF">2021-11-21T18:41:40Z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